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sldIdLst>
    <p:sldId id="257" r:id="rId5"/>
    <p:sldId id="264" r:id="rId6"/>
    <p:sldId id="267" r:id="rId7"/>
    <p:sldId id="265" r:id="rId8"/>
    <p:sldId id="266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C400-C4F1-49E2-AAA1-C34F2EA9A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49C33-52BD-4573-A1ED-831B12815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322E7-00E4-402E-B44E-74207213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E6A82-38E0-4FE0-BA86-57FCB787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1B812-0366-4830-B1E1-9A34698A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3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2A03-213F-408B-95F0-0A6AFA7E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06BEC-9C48-44ED-B488-58E8AF266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235E1-CD0E-4A00-8B85-6A36B9DE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76809-061D-496B-AEE5-0611FCAB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9DDBF-C71F-4F6B-81B3-7BA19BA8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57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E17EF-2AD4-4888-9902-E001D4F13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0F76F-4481-42DD-9050-E42B4137E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F4BEF-1540-40EB-A782-1BFBE5C2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DF02B-CAF6-45DD-A939-409142AF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9FA2-8E3C-4F4A-82B2-378FC0CA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819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2150-2AAA-444B-8C2D-A6B44F4D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47984-E190-47F5-ACDD-E75007851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B8A40-A962-4623-A052-4D3960ED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CBCB-1D2E-450E-8D80-68344C4E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3C6B1-2030-42AB-B076-CB4C7B22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C821-3863-4512-9CED-6973F9F5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00E97-F257-4137-8156-FCBAD79BF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A4559-8678-4AB2-B415-A0B328F5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37CEC-967E-4606-8942-B1684027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27EBD-C596-4081-98D3-AF55D3B2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0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0ED8-7131-4739-B1B8-CC5E7D1B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C360A-8F8E-4BA7-B2B3-7E63CE349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295E9-9FEF-4AFE-AADF-E27DE739C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0461C-7FDA-4571-B4A4-547750F4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97828-2554-4BFB-8CCF-FCACDAD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9C4BD-4E2E-4BA0-BF69-87583FE3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7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FE62-5E55-4489-A5ED-E2AA5A08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670B6-3DE4-4918-9535-8C33F5A55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7CA8F-4F77-48C4-9D92-B2E7713FB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7C1E3C-91C2-4BFC-81F4-486B10FD7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E5564-B77F-40F3-AD99-AC13ED0E6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FBC3D-3C9A-4A46-BF80-BDADE57B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2080AC-BDC3-4997-A6F8-EEB8AFB2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A98A8-268D-405B-8649-A189636E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0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22C5-5D36-4BF4-A46D-1C4D5E4C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058C6-F88B-41BF-8094-68AB6D7C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226D1-EF94-46A5-AA87-0A457E2F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4D38E-7D54-4BBE-8D40-61B3B91E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7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5B489-C311-4EC6-AFA8-F34D8649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CEA91-7737-4805-9673-08BEBE7C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81DDF-F876-4459-91D3-453CEAAC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FFA4-11E1-4EBB-9266-6817A0DB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F7A00-135F-4239-8A29-702E2564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28B1B-DE54-48A6-9AE5-6DA41B819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64517-C5E4-40EA-939F-F718CA47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5AA0D-007B-44F6-A0EE-ABCE2304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AD883-9366-4504-8790-353CCA13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3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FBDD-EB5E-4E80-93B7-C3CC8248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4C637-6B65-45D9-BCB2-7CBF45AC3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4F6C3-85C2-4771-90F7-249902D72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059C9-54A9-4693-BD23-68D238D7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8591E-8E00-4809-B392-93A98A79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0C531-E757-4922-A849-4FC63A8B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1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92B8AB-D3B6-43EC-BC13-5E72C6DE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9B933-BACD-490E-8410-74EFE2677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97F81-3BF5-4DFE-9264-4172A02A6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9F614-E963-45F3-92A2-34CE14D65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93D2-D4F7-4442-8A26-7B19F29BD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3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794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sr-Latn-RS" sz="2800" b="1" dirty="0">
                <a:solidFill>
                  <a:schemeClr val="bg1"/>
                </a:solidFill>
              </a:rPr>
              <a:t>Vežba 6</a:t>
            </a:r>
            <a:br>
              <a:rPr lang="sr-Latn-R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I </a:t>
            </a:r>
            <a:r>
              <a:rPr lang="en-US" sz="2800" b="1" dirty="0" err="1">
                <a:solidFill>
                  <a:schemeClr val="bg1"/>
                </a:solidFill>
              </a:rPr>
              <a:t>princip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termodinamike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r-Latn-RS" b="1" dirty="0">
                <a:solidFill>
                  <a:schemeClr val="bg1"/>
                </a:solidFill>
              </a:rPr>
              <a:t>Termodinamika sa termotehnikom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040F2F-507E-40CE-ACEC-044C9803F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45023" r="29891" b="19211"/>
          <a:stretch/>
        </p:blipFill>
        <p:spPr>
          <a:xfrm>
            <a:off x="1444487" y="583096"/>
            <a:ext cx="8825300" cy="3220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FCFE0A-5344-41A9-99FD-A9C6E9392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3" t="22982" r="32500" b="54978"/>
          <a:stretch/>
        </p:blipFill>
        <p:spPr>
          <a:xfrm>
            <a:off x="1444487" y="3803374"/>
            <a:ext cx="8571074" cy="201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1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2F7270-6A84-4B4C-B816-08B54D77C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45215" r="29674" b="7999"/>
          <a:stretch/>
        </p:blipFill>
        <p:spPr>
          <a:xfrm>
            <a:off x="1285461" y="768628"/>
            <a:ext cx="9197009" cy="43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DF40E-E8F4-4AE4-A5B8-C27442E6CC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9417" y="619677"/>
                <a:ext cx="10515600" cy="52775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Latn-R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Vazduh zapremine </a:t>
                </a:r>
                <a:r>
                  <a:rPr lang="sr-Latn-RS" sz="1800" b="0" i="0" u="none" strike="noStrike" baseline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200 𝑙𝑖𝑡.</a:t>
                </a:r>
                <a:r>
                  <a:rPr lang="sr-Latn-R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,pritiska </a:t>
                </a:r>
                <a:r>
                  <a:rPr lang="sr-Latn-RS" sz="1800" b="0" i="0" u="none" strike="noStrike" baseline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70 𝑏𝑎𝑟𝑎 </a:t>
                </a:r>
                <a:r>
                  <a:rPr lang="sr-Latn-R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 temperature </a:t>
                </a:r>
                <a:r>
                  <a:rPr lang="sr-Latn-RS" sz="1800" b="0" i="0" u="none" strike="noStrike" baseline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15℃</a:t>
                </a:r>
                <a:r>
                  <a:rPr lang="sr-Latn-R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, zagreva se pri konstantnoj zapremini, a zatim adijabatski širi do pritiska </a:t>
                </a:r>
                <a:r>
                  <a:rPr lang="sr-Latn-RS" sz="1800" b="0" i="0" u="none" strike="noStrike" baseline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1 𝑏𝑎𝑟 </a:t>
                </a:r>
                <a:r>
                  <a:rPr lang="sr-Latn-R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pri čemu je krajnja temperature </a:t>
                </a:r>
                <a:r>
                  <a:rPr lang="sr-Latn-RS" sz="1800" b="0" i="0" u="none" strike="noStrike" baseline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15℃</a:t>
                </a:r>
                <a:r>
                  <a:rPr lang="sr-Latn-R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 Odrediti? </a:t>
                </a:r>
              </a:p>
              <a:p>
                <a:pPr marL="0" indent="0">
                  <a:buNone/>
                </a:pPr>
                <a:r>
                  <a:rPr lang="sr-Latn-R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             a) Osnovne veličine stanja na kraju izohorskog zagrevanja? </a:t>
                </a:r>
              </a:p>
              <a:p>
                <a:pPr marL="0" indent="0">
                  <a:buNone/>
                </a:pPr>
                <a:r>
                  <a:rPr lang="sr-Latn-RS" sz="18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             </a:t>
                </a:r>
                <a:r>
                  <a:rPr lang="sr-Latn-R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b) Adijabatski rad ekspanzije? </a:t>
                </a:r>
              </a:p>
              <a:p>
                <a:pPr marL="0" indent="0">
                  <a:buNone/>
                </a:pPr>
                <a:r>
                  <a:rPr lang="sr-Latn-RS" sz="18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             </a:t>
                </a:r>
                <a:r>
                  <a:rPr lang="pl-PL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c) Skicirati proces u p-v dijagramu? </a:t>
                </a:r>
              </a:p>
              <a:p>
                <a:pPr marL="0" indent="0">
                  <a:buNone/>
                </a:pPr>
                <a:endParaRPr lang="pl-PL" sz="1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8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sr-Latn-RS" sz="18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sr-Latn-RS" sz="18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=0,200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l-PL" sz="1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8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=70</m:t>
                      </m:r>
                      <m:r>
                        <a:rPr lang="sr-Latn-RS" sz="18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𝑃𝑎</m:t>
                          </m:r>
                        </m:e>
                      </m:d>
                    </m:oMath>
                  </m:oMathPara>
                </a14:m>
                <a:endParaRPr lang="pl-PL" sz="1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8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+273=288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pl-PL" sz="1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sz="18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sr-Latn-RS" sz="18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𝑃𝑎</m:t>
                          </m:r>
                        </m:e>
                      </m:d>
                    </m:oMath>
                  </m:oMathPara>
                </a14:m>
                <a:endParaRPr lang="sr-Latn-RS" sz="1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sz="18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+273=288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pl-PL" sz="1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𝑣𝑎𝑧</m:t>
                          </m:r>
                        </m:sub>
                      </m:sSub>
                      <m:r>
                        <a:rPr lang="sr-Latn-RS" sz="18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=28,96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𝑘𝑚𝑜𝑙</m:t>
                          </m:r>
                        </m:e>
                      </m:d>
                      <m:r>
                        <a:rPr lang="sr-Latn-RS" sz="18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𝑣𝑎𝑧</m:t>
                          </m:r>
                        </m:sub>
                      </m:sSub>
                      <m:r>
                        <a:rPr lang="sr-Latn-RS" sz="18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=287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sr-Latn-RS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𝑘𝑔𝐾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l-PL" sz="1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sz="1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sz="1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sz="1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DF40E-E8F4-4AE4-A5B8-C27442E6CC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9417" y="619677"/>
                <a:ext cx="10515600" cy="5277539"/>
              </a:xfrm>
              <a:blipFill>
                <a:blip r:embed="rId2"/>
                <a:stretch>
                  <a:fillRect l="-522" t="-127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413ED42-0642-41A9-B4E2-7B794C995C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9640741"/>
                  </p:ext>
                </p:extLst>
              </p:nvPr>
            </p:nvGraphicFramePr>
            <p:xfrm>
              <a:off x="2812594" y="4552778"/>
              <a:ext cx="6566812" cy="168554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1362">
                      <a:extLst>
                        <a:ext uri="{9D8B030D-6E8A-4147-A177-3AD203B41FA5}">
                          <a16:colId xmlns:a16="http://schemas.microsoft.com/office/drawing/2014/main" val="3345849404"/>
                        </a:ext>
                      </a:extLst>
                    </a:gridCol>
                    <a:gridCol w="1641362">
                      <a:extLst>
                        <a:ext uri="{9D8B030D-6E8A-4147-A177-3AD203B41FA5}">
                          <a16:colId xmlns:a16="http://schemas.microsoft.com/office/drawing/2014/main" val="2546438144"/>
                        </a:ext>
                      </a:extLst>
                    </a:gridCol>
                    <a:gridCol w="1642044">
                      <a:extLst>
                        <a:ext uri="{9D8B030D-6E8A-4147-A177-3AD203B41FA5}">
                          <a16:colId xmlns:a16="http://schemas.microsoft.com/office/drawing/2014/main" val="2904411366"/>
                        </a:ext>
                      </a:extLst>
                    </a:gridCol>
                    <a:gridCol w="1642044">
                      <a:extLst>
                        <a:ext uri="{9D8B030D-6E8A-4147-A177-3AD203B41FA5}">
                          <a16:colId xmlns:a16="http://schemas.microsoft.com/office/drawing/2014/main" val="1379442414"/>
                        </a:ext>
                      </a:extLst>
                    </a:gridCol>
                  </a:tblGrid>
                  <a:tr h="389453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stanje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1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stanje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2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stanje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3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450392"/>
                      </a:ext>
                    </a:extLst>
                  </a:tr>
                  <a:tr h="389453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p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sr-Latn-RS" sz="1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𝑏𝑎𝑟</m:t>
                                  </m:r>
                                </m:e>
                              </m:d>
                            </m:oMath>
                          </a14:m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70</a:t>
                          </a:r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6013336"/>
                      </a:ext>
                    </a:extLst>
                  </a:tr>
                  <a:tr h="517186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v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1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sr-Latn-RS" sz="12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sr-Latn-RS" sz="12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sz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𝑘𝑔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3674251"/>
                      </a:ext>
                    </a:extLst>
                  </a:tr>
                  <a:tr h="389453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T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1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oMath>
                          </a14:m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288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288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45943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413ED42-0642-41A9-B4E2-7B794C995C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9640741"/>
                  </p:ext>
                </p:extLst>
              </p:nvPr>
            </p:nvGraphicFramePr>
            <p:xfrm>
              <a:off x="2812594" y="4552778"/>
              <a:ext cx="6566812" cy="168554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1362">
                      <a:extLst>
                        <a:ext uri="{9D8B030D-6E8A-4147-A177-3AD203B41FA5}">
                          <a16:colId xmlns:a16="http://schemas.microsoft.com/office/drawing/2014/main" val="3345849404"/>
                        </a:ext>
                      </a:extLst>
                    </a:gridCol>
                    <a:gridCol w="1641362">
                      <a:extLst>
                        <a:ext uri="{9D8B030D-6E8A-4147-A177-3AD203B41FA5}">
                          <a16:colId xmlns:a16="http://schemas.microsoft.com/office/drawing/2014/main" val="2546438144"/>
                        </a:ext>
                      </a:extLst>
                    </a:gridCol>
                    <a:gridCol w="1642044">
                      <a:extLst>
                        <a:ext uri="{9D8B030D-6E8A-4147-A177-3AD203B41FA5}">
                          <a16:colId xmlns:a16="http://schemas.microsoft.com/office/drawing/2014/main" val="2904411366"/>
                        </a:ext>
                      </a:extLst>
                    </a:gridCol>
                    <a:gridCol w="1642044">
                      <a:extLst>
                        <a:ext uri="{9D8B030D-6E8A-4147-A177-3AD203B41FA5}">
                          <a16:colId xmlns:a16="http://schemas.microsoft.com/office/drawing/2014/main" val="1379442414"/>
                        </a:ext>
                      </a:extLst>
                    </a:gridCol>
                  </a:tblGrid>
                  <a:tr h="389453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stanje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1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stanje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2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stanje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3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450392"/>
                      </a:ext>
                    </a:extLst>
                  </a:tr>
                  <a:tr h="389453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72" t="-106250" r="-302230" b="-2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70</a:t>
                          </a:r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sr-Latn-RS" sz="1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6013336"/>
                      </a:ext>
                    </a:extLst>
                  </a:tr>
                  <a:tr h="517186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72" t="-153488" r="-302230" b="-7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3674251"/>
                      </a:ext>
                    </a:extLst>
                  </a:tr>
                  <a:tr h="389453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72" t="-340625" r="-302230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288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288</a:t>
                          </a:r>
                          <a:endParaRPr lang="sr-Latn-R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45943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6443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C993F3-6976-4E84-8A9E-25B5AFF1BB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31397"/>
                <a:ext cx="10515600" cy="4351338"/>
              </a:xfrm>
            </p:spPr>
            <p:txBody>
              <a:bodyPr/>
              <a:lstStyle/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r-Latn-R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8315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𝑘𝑚𝑜𝑙𝐾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15+273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28,96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∙70∙</m:t>
                          </m:r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𝑃𝑎</m:t>
                              </m:r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=0,012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8315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𝑘𝑚𝑜𝑙𝐾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15+273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28,96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∙1∙</m:t>
                          </m:r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𝑃𝑎</m:t>
                              </m:r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=0,826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C993F3-6976-4E84-8A9E-25B5AFF1BB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31397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8ADF9AB-B948-4542-B7BD-E650158AD1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23" t="33428" r="22923" b="20190"/>
          <a:stretch/>
        </p:blipFill>
        <p:spPr>
          <a:xfrm>
            <a:off x="3221502" y="3429000"/>
            <a:ext cx="5584873" cy="23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8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5BA9BB-FB59-433C-9317-5B0CB7A1B5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4070"/>
                <a:ext cx="10515600" cy="5752893"/>
              </a:xfrm>
            </p:spPr>
            <p:txBody>
              <a:bodyPr>
                <a:normAutofit fontScale="92500"/>
              </a:bodyPr>
              <a:lstStyle/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𝑏𝑎𝑟</m:t>
                          </m:r>
                        </m:e>
                      </m:d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0,826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0,012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1,4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=374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𝑏𝑎𝑟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bSup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bSup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15+273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374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1−1,4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1,4</m:t>
                              </m:r>
                            </m:den>
                          </m:f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=1565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70∙</m:t>
                          </m:r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𝑃𝑎</m:t>
                              </m:r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∙200∙</m:t>
                          </m:r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∙28,96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8315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𝑘𝑚𝑜𝑙𝐾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∙288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=16,93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=16,93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e>
                      </m:d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20,8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𝑘𝑚𝑜𝑙𝐾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28,96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1565−</m:t>
                          </m:r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15+273</m:t>
                              </m:r>
                            </m:e>
                          </m:d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=15528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𝑘𝐽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5BA9BB-FB59-433C-9317-5B0CB7A1B5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4070"/>
                <a:ext cx="10515600" cy="575289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36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4EEEF0-0EA9-44B4-8645-6760A05212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2,3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𝑚𝑅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2,3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=16,93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e>
                      </m:d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8315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𝑘𝑚𝑜𝑙𝐾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28,96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1,4−1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1565−288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=15519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𝑘𝐽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4EEEF0-0EA9-44B4-8645-6760A05212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7995BD1-8E98-4A12-BB8C-EC02D2AF80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7678674"/>
                  </p:ext>
                </p:extLst>
              </p:nvPr>
            </p:nvGraphicFramePr>
            <p:xfrm>
              <a:off x="2868736" y="3752986"/>
              <a:ext cx="6566812" cy="168554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1362">
                      <a:extLst>
                        <a:ext uri="{9D8B030D-6E8A-4147-A177-3AD203B41FA5}">
                          <a16:colId xmlns:a16="http://schemas.microsoft.com/office/drawing/2014/main" val="3345849404"/>
                        </a:ext>
                      </a:extLst>
                    </a:gridCol>
                    <a:gridCol w="1641362">
                      <a:extLst>
                        <a:ext uri="{9D8B030D-6E8A-4147-A177-3AD203B41FA5}">
                          <a16:colId xmlns:a16="http://schemas.microsoft.com/office/drawing/2014/main" val="2546438144"/>
                        </a:ext>
                      </a:extLst>
                    </a:gridCol>
                    <a:gridCol w="1642044">
                      <a:extLst>
                        <a:ext uri="{9D8B030D-6E8A-4147-A177-3AD203B41FA5}">
                          <a16:colId xmlns:a16="http://schemas.microsoft.com/office/drawing/2014/main" val="2904411366"/>
                        </a:ext>
                      </a:extLst>
                    </a:gridCol>
                    <a:gridCol w="1642044">
                      <a:extLst>
                        <a:ext uri="{9D8B030D-6E8A-4147-A177-3AD203B41FA5}">
                          <a16:colId xmlns:a16="http://schemas.microsoft.com/office/drawing/2014/main" val="1379442414"/>
                        </a:ext>
                      </a:extLst>
                    </a:gridCol>
                  </a:tblGrid>
                  <a:tr h="389453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stanje 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stanje 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stanje 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27450392"/>
                      </a:ext>
                    </a:extLst>
                  </a:tr>
                  <a:tr h="389453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p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sr-Latn-R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𝑏𝑎𝑟</m:t>
                                  </m:r>
                                </m:e>
                              </m:d>
                            </m:oMath>
                          </a14:m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70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374</a:t>
                          </a:r>
                          <a:endParaRPr lang="sr-Latn-R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46013336"/>
                      </a:ext>
                    </a:extLst>
                  </a:tr>
                  <a:tr h="517186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v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sr-Latn-RS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sr-Latn-RS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𝑘𝑔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0,012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0,012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0,826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93674251"/>
                      </a:ext>
                    </a:extLst>
                  </a:tr>
                  <a:tr h="389453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T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oMath>
                          </a14:m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288</a:t>
                          </a:r>
                          <a:endParaRPr lang="sr-Latn-R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1572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288</a:t>
                          </a:r>
                          <a:endParaRPr lang="sr-Latn-R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445943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7995BD1-8E98-4A12-BB8C-EC02D2AF80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7678674"/>
                  </p:ext>
                </p:extLst>
              </p:nvPr>
            </p:nvGraphicFramePr>
            <p:xfrm>
              <a:off x="2868736" y="3752986"/>
              <a:ext cx="6566812" cy="168554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1362">
                      <a:extLst>
                        <a:ext uri="{9D8B030D-6E8A-4147-A177-3AD203B41FA5}">
                          <a16:colId xmlns:a16="http://schemas.microsoft.com/office/drawing/2014/main" val="3345849404"/>
                        </a:ext>
                      </a:extLst>
                    </a:gridCol>
                    <a:gridCol w="1641362">
                      <a:extLst>
                        <a:ext uri="{9D8B030D-6E8A-4147-A177-3AD203B41FA5}">
                          <a16:colId xmlns:a16="http://schemas.microsoft.com/office/drawing/2014/main" val="2546438144"/>
                        </a:ext>
                      </a:extLst>
                    </a:gridCol>
                    <a:gridCol w="1642044">
                      <a:extLst>
                        <a:ext uri="{9D8B030D-6E8A-4147-A177-3AD203B41FA5}">
                          <a16:colId xmlns:a16="http://schemas.microsoft.com/office/drawing/2014/main" val="2904411366"/>
                        </a:ext>
                      </a:extLst>
                    </a:gridCol>
                    <a:gridCol w="1642044">
                      <a:extLst>
                        <a:ext uri="{9D8B030D-6E8A-4147-A177-3AD203B41FA5}">
                          <a16:colId xmlns:a16="http://schemas.microsoft.com/office/drawing/2014/main" val="1379442414"/>
                        </a:ext>
                      </a:extLst>
                    </a:gridCol>
                  </a:tblGrid>
                  <a:tr h="389453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stanje 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stanje 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stanje 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27450392"/>
                      </a:ext>
                    </a:extLst>
                  </a:tr>
                  <a:tr h="389453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72" t="-106250" r="-302230" b="-2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70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374</a:t>
                          </a:r>
                          <a:endParaRPr lang="sr-Latn-R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46013336"/>
                      </a:ext>
                    </a:extLst>
                  </a:tr>
                  <a:tr h="517186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72" t="-153488" r="-302230" b="-7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0,012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0,012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0,826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93674251"/>
                      </a:ext>
                    </a:extLst>
                  </a:tr>
                  <a:tr h="389453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72" t="-340625" r="-302230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288</a:t>
                          </a:r>
                          <a:endParaRPr lang="sr-Latn-R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1572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288</a:t>
                          </a:r>
                          <a:endParaRPr lang="sr-Latn-R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445943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991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425955-A0A9-4B0A-B222-639161005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0" t="22523" r="30109" b="20759"/>
          <a:stretch/>
        </p:blipFill>
        <p:spPr>
          <a:xfrm>
            <a:off x="1205946" y="465251"/>
            <a:ext cx="9435549" cy="592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2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8C73A4-2B78-4A00-8838-FBD81AEFE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5" t="34969" r="41196" b="21146"/>
          <a:stretch/>
        </p:blipFill>
        <p:spPr>
          <a:xfrm>
            <a:off x="1099931" y="516835"/>
            <a:ext cx="6731810" cy="3829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928D69-D117-4EA3-A44B-B58D27FD8B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48" t="24915" r="29565" b="30812"/>
          <a:stretch/>
        </p:blipFill>
        <p:spPr>
          <a:xfrm>
            <a:off x="5777948" y="1490868"/>
            <a:ext cx="5208104" cy="453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1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510F30-7F0F-4582-94DD-E9FF16905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52" y="610649"/>
            <a:ext cx="4597448" cy="4819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6C5485-C3AC-48B8-8A74-6396B5024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97" t="34799" r="29347" b="26172"/>
          <a:stretch/>
        </p:blipFill>
        <p:spPr>
          <a:xfrm>
            <a:off x="6851374" y="1260630"/>
            <a:ext cx="3987848" cy="398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1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136C2C-3247-406E-8675-07222EEDE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05" t="20469" r="29565" b="65611"/>
          <a:stretch/>
        </p:blipFill>
        <p:spPr>
          <a:xfrm>
            <a:off x="2027582" y="543338"/>
            <a:ext cx="8438691" cy="1166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6EFA99-EE28-400F-AB22-AC20A3BD8E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4" t="35960" r="50761" b="17278"/>
          <a:stretch/>
        </p:blipFill>
        <p:spPr>
          <a:xfrm>
            <a:off x="2774856" y="2063426"/>
            <a:ext cx="5989984" cy="455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79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244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Vežba 6 I princip termodinamike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Vežba 4 Unutrašnja energija</dc:title>
  <dc:creator>Milena</dc:creator>
  <cp:lastModifiedBy>Milena</cp:lastModifiedBy>
  <cp:revision>26</cp:revision>
  <dcterms:created xsi:type="dcterms:W3CDTF">2021-03-25T15:13:20Z</dcterms:created>
  <dcterms:modified xsi:type="dcterms:W3CDTF">2021-04-13T10:38:41Z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